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71" r:id="rId4"/>
    <p:sldId id="337" r:id="rId5"/>
    <p:sldId id="328" r:id="rId6"/>
    <p:sldId id="338" r:id="rId7"/>
    <p:sldId id="329" r:id="rId8"/>
    <p:sldId id="330" r:id="rId9"/>
    <p:sldId id="336" r:id="rId10"/>
    <p:sldId id="343" r:id="rId11"/>
    <p:sldId id="344" r:id="rId12"/>
    <p:sldId id="342" r:id="rId13"/>
    <p:sldId id="340" r:id="rId14"/>
    <p:sldId id="295" r:id="rId15"/>
    <p:sldId id="334" r:id="rId16"/>
    <p:sldId id="335" r:id="rId17"/>
    <p:sldId id="339" r:id="rId18"/>
    <p:sldId id="341" r:id="rId19"/>
    <p:sldId id="313" r:id="rId20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20.02.2020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tnerskadohoda.gov.sk/302-sk/usmernenia-a-manualy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minv.sk/?aktualne-vyzvy-na-predkladanie-ziadosti-o-nenavratny-financny-prispevok&amp;sprava=vyzva-zamerana-na-vystavbu-a-rekonstrukciu-predskolskych-zariadeni" TargetMode="External"/><Relationship Id="rId4" Type="http://schemas.openxmlformats.org/officeDocument/2006/relationships/hyperlink" Target="http://www.minv.sk/?casto-kladene-otazky-faq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etodika.imrk@minv.sk" TargetMode="External"/><Relationship Id="rId7" Type="http://schemas.openxmlformats.org/officeDocument/2006/relationships/hyperlink" Target="mailto:jozef.rosko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.fejes@minv.sk" TargetMode="External"/><Relationship Id="rId5" Type="http://schemas.openxmlformats.org/officeDocument/2006/relationships/hyperlink" Target="mailto:.korec@minv.sk" TargetMode="External"/><Relationship Id="rId4" Type="http://schemas.openxmlformats.org/officeDocument/2006/relationships/hyperlink" Target="mailto:matej.mikuska@minv.s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 bwMode="auto">
          <a:xfrm>
            <a:off x="395537" y="4847238"/>
            <a:ext cx="367240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Výstavba a rekonštrukcia materských škôl v obciach s prítomnosťou MRK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OPLZ-PO6-SC612-2019-2</a:t>
            </a:r>
            <a:endParaRPr lang="sk-SK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31540" y="233872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1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Príklad výpočtu počtu detí MRK</a:t>
            </a:r>
          </a:p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1400" u="sng" dirty="0" smtClean="0"/>
              <a:t>Príklad </a:t>
            </a:r>
            <a:r>
              <a:rPr lang="sk-SK" sz="1400" u="sng" dirty="0"/>
              <a:t>pre výpočet počtu detí pre obdobie udržateľnosti (nová kapacita 60 </a:t>
            </a:r>
            <a:r>
              <a:rPr lang="sk-SK" sz="1400" u="sng" dirty="0" smtClean="0"/>
              <a:t>miest) </a:t>
            </a:r>
            <a:r>
              <a:rPr lang="sk-SK" sz="2000" dirty="0"/>
              <a:t>		</a:t>
            </a:r>
            <a:endParaRPr lang="sk-SK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18619"/>
              </p:ext>
            </p:extLst>
          </p:nvPr>
        </p:nvGraphicFramePr>
        <p:xfrm>
          <a:off x="323528" y="980728"/>
          <a:ext cx="8568950" cy="5516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186">
                  <a:extLst>
                    <a:ext uri="{9D8B030D-6E8A-4147-A177-3AD203B41FA5}">
                      <a16:colId xmlns="" xmlns:a16="http://schemas.microsoft.com/office/drawing/2014/main" val="159330658"/>
                    </a:ext>
                  </a:extLst>
                </a:gridCol>
                <a:gridCol w="882269">
                  <a:extLst>
                    <a:ext uri="{9D8B030D-6E8A-4147-A177-3AD203B41FA5}">
                      <a16:colId xmlns="" xmlns:a16="http://schemas.microsoft.com/office/drawing/2014/main" val="956719906"/>
                    </a:ext>
                  </a:extLst>
                </a:gridCol>
                <a:gridCol w="1249881">
                  <a:extLst>
                    <a:ext uri="{9D8B030D-6E8A-4147-A177-3AD203B41FA5}">
                      <a16:colId xmlns="" xmlns:a16="http://schemas.microsoft.com/office/drawing/2014/main" val="3512369648"/>
                    </a:ext>
                  </a:extLst>
                </a:gridCol>
                <a:gridCol w="1249881">
                  <a:extLst>
                    <a:ext uri="{9D8B030D-6E8A-4147-A177-3AD203B41FA5}">
                      <a16:colId xmlns="" xmlns:a16="http://schemas.microsoft.com/office/drawing/2014/main" val="1349110003"/>
                    </a:ext>
                  </a:extLst>
                </a:gridCol>
                <a:gridCol w="1249881">
                  <a:extLst>
                    <a:ext uri="{9D8B030D-6E8A-4147-A177-3AD203B41FA5}">
                      <a16:colId xmlns="" xmlns:a16="http://schemas.microsoft.com/office/drawing/2014/main" val="2403418932"/>
                    </a:ext>
                  </a:extLst>
                </a:gridCol>
                <a:gridCol w="1249881">
                  <a:extLst>
                    <a:ext uri="{9D8B030D-6E8A-4147-A177-3AD203B41FA5}">
                      <a16:colId xmlns="" xmlns:a16="http://schemas.microsoft.com/office/drawing/2014/main" val="3909651871"/>
                    </a:ext>
                  </a:extLst>
                </a:gridCol>
                <a:gridCol w="1543971">
                  <a:extLst>
                    <a:ext uri="{9D8B030D-6E8A-4147-A177-3AD203B41FA5}">
                      <a16:colId xmlns="" xmlns:a16="http://schemas.microsoft.com/office/drawing/2014/main" val="32582434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400" dirty="0"/>
                        <a:t>Deti z MRK/ deti spolu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1.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aseline="0" dirty="0"/>
                        <a:t>2.rok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3.rok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4.rok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5.rok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Spolu (finálne číslo)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13026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200" dirty="0"/>
                        <a:t>Deti z MRK</a:t>
                      </a:r>
                    </a:p>
                    <a:p>
                      <a:r>
                        <a:rPr lang="sk-SK" sz="1200" dirty="0"/>
                        <a:t>Ukazovateľ</a:t>
                      </a:r>
                      <a:r>
                        <a:rPr lang="sk-SK" sz="1200" baseline="0" dirty="0"/>
                        <a:t> </a:t>
                      </a:r>
                      <a:r>
                        <a:rPr lang="sk-SK" sz="1200" baseline="0" dirty="0" smtClean="0"/>
                        <a:t>P0716 (</a:t>
                      </a:r>
                      <a:r>
                        <a:rPr lang="sk-SK" sz="1100" baseline="0" dirty="0" smtClean="0"/>
                        <a:t>min 30% z 60=18, ale žiadateľ si nastavil napr.</a:t>
                      </a:r>
                      <a:r>
                        <a:rPr lang="sk-SK" sz="11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25</a:t>
                      </a:r>
                      <a:r>
                        <a:rPr lang="sk-SK" sz="1100" baseline="0" dirty="0" smtClean="0"/>
                        <a:t>)</a:t>
                      </a:r>
                      <a:endParaRPr lang="sk-SK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</a:t>
                      </a:r>
                    </a:p>
                    <a:p>
                      <a:r>
                        <a:rPr lang="sk-SK" sz="1200" dirty="0" smtClean="0"/>
                        <a:t>(10 detí MRK za daný rok)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/>
                        <a:t>18</a:t>
                      </a:r>
                      <a:r>
                        <a:rPr lang="sk-SK" sz="1400" baseline="0" dirty="0"/>
                        <a:t> </a:t>
                      </a:r>
                      <a:endParaRPr lang="sk-SK" sz="1400" baseline="0" dirty="0" smtClean="0"/>
                    </a:p>
                    <a:p>
                      <a:pPr algn="l"/>
                      <a:r>
                        <a:rPr lang="sk-SK" sz="1200" baseline="0" dirty="0" smtClean="0"/>
                        <a:t>(8 nových detí MRK prišlo za daný rok)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27 </a:t>
                      </a:r>
                    </a:p>
                    <a:p>
                      <a:r>
                        <a:rPr lang="sk-SK" sz="1200" dirty="0" smtClean="0"/>
                        <a:t>(</a:t>
                      </a:r>
                      <a:r>
                        <a:rPr lang="sk-SK" sz="1200" baseline="0" dirty="0" smtClean="0"/>
                        <a:t>9 nových detí MRK prišlo za daný rok)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37 </a:t>
                      </a:r>
                    </a:p>
                    <a:p>
                      <a:r>
                        <a:rPr lang="sk-SK" sz="1200" dirty="0" smtClean="0"/>
                        <a:t>(10 nových MRK detí</a:t>
                      </a:r>
                      <a:r>
                        <a:rPr lang="sk-SK" sz="1200" baseline="0" dirty="0" smtClean="0"/>
                        <a:t> </a:t>
                      </a:r>
                      <a:r>
                        <a:rPr lang="sk-SK" sz="1200" dirty="0" smtClean="0"/>
                        <a:t>prišlo </a:t>
                      </a:r>
                      <a:r>
                        <a:rPr lang="sk-SK" sz="1200" baseline="0" dirty="0" smtClean="0"/>
                        <a:t>za daný rok</a:t>
                      </a:r>
                      <a:r>
                        <a:rPr lang="sk-SK" sz="1200" dirty="0" smtClean="0"/>
                        <a:t>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37</a:t>
                      </a:r>
                      <a:r>
                        <a:rPr lang="sk-SK" sz="1400" baseline="0" dirty="0" smtClean="0"/>
                        <a:t> </a:t>
                      </a:r>
                    </a:p>
                    <a:p>
                      <a:r>
                        <a:rPr lang="sk-SK" sz="1200" baseline="0" dirty="0" smtClean="0"/>
                        <a:t>(0 nových detí MRK prišlo za daný rok)</a:t>
                      </a:r>
                      <a:endParaRPr lang="sk-SK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aseline="0" dirty="0" smtClean="0"/>
                        <a:t>37</a:t>
                      </a:r>
                    </a:p>
                    <a:p>
                      <a:r>
                        <a:rPr lang="sk-SK" sz="1200" baseline="0" dirty="0" smtClean="0"/>
                        <a:t>Splnené </a:t>
                      </a:r>
                    </a:p>
                    <a:p>
                      <a:r>
                        <a:rPr lang="sk-SK" sz="1200" baseline="0" dirty="0" smtClean="0"/>
                        <a:t>37</a:t>
                      </a:r>
                      <a:r>
                        <a:rPr lang="sk-SK" sz="1200" dirty="0" smtClean="0"/>
                        <a:t>&gt;</a:t>
                      </a:r>
                      <a:r>
                        <a:rPr lang="sk-SK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sk-SK" sz="1200" b="1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5477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200" dirty="0"/>
                        <a:t>Deti spolu – koľko detí v MŠ </a:t>
                      </a:r>
                      <a:r>
                        <a:rPr lang="sk-SK" sz="1200" dirty="0" smtClean="0"/>
                        <a:t> za každý </a:t>
                      </a:r>
                      <a:r>
                        <a:rPr lang="sk-SK" sz="1200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/>
                        <a:t>60 </a:t>
                      </a:r>
                      <a:endParaRPr lang="sk-SK" sz="1400" dirty="0" smtClean="0"/>
                    </a:p>
                    <a:p>
                      <a:r>
                        <a:rPr lang="sk-SK" sz="1100" dirty="0" smtClean="0"/>
                        <a:t>(</a:t>
                      </a:r>
                      <a:r>
                        <a:rPr lang="sk-SK" sz="1100" baseline="0" dirty="0"/>
                        <a:t>plná kapacita)  </a:t>
                      </a:r>
                      <a:endParaRPr lang="sk-SK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60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(plná kapacita)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dirty="0" smtClean="0">
                          <a:solidFill>
                            <a:srgbClr val="00B050"/>
                          </a:solidFill>
                        </a:rPr>
                        <a:t>55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(za daný rok nebola naplnená kapacita)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58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(za daný rok nebola naplnená kapacita)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 smtClean="0"/>
                        <a:t>60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(plná kapacita)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 smtClean="0"/>
                        <a:t>293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aseline="0" dirty="0" smtClean="0"/>
                        <a:t>(za 5 rokov min </a:t>
                      </a:r>
                      <a:r>
                        <a:rPr lang="sk-SK" sz="1200" b="1" baseline="0" dirty="0" smtClean="0"/>
                        <a:t>25%</a:t>
                      </a:r>
                      <a:r>
                        <a:rPr lang="sk-SK" sz="1200" baseline="0" dirty="0" smtClean="0"/>
                        <a:t> z 293 detí = 73,25=</a:t>
                      </a:r>
                      <a:r>
                        <a:rPr lang="sk-SK" sz="1200" b="1" baseline="0" dirty="0" smtClean="0">
                          <a:solidFill>
                            <a:srgbClr val="FF0000"/>
                          </a:solidFill>
                        </a:rPr>
                        <a:t>74 </a:t>
                      </a:r>
                      <a:r>
                        <a:rPr lang="sk-SK" sz="1200" baseline="0" dirty="0" smtClean="0"/>
                        <a:t>detí musí byť počet detí z MRK)</a:t>
                      </a:r>
                      <a:endParaRPr lang="sk-SK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/>
                        <a:t>Koľko</a:t>
                      </a:r>
                      <a:r>
                        <a:rPr lang="sk-SK" sz="1200" baseline="0" dirty="0"/>
                        <a:t> je detí MRK v MŠ v danom roku, na s</a:t>
                      </a:r>
                      <a:r>
                        <a:rPr lang="sk-SK" sz="1200" dirty="0"/>
                        <a:t>plnenie </a:t>
                      </a:r>
                      <a:r>
                        <a:rPr lang="sk-SK" sz="1200"/>
                        <a:t>podmienky </a:t>
                      </a:r>
                      <a:r>
                        <a:rPr lang="sk-SK" sz="1200" smtClean="0"/>
                        <a:t>min </a:t>
                      </a:r>
                      <a:r>
                        <a:rPr lang="sk-SK" sz="1200" b="1" smtClean="0"/>
                        <a:t>15</a:t>
                      </a:r>
                      <a:r>
                        <a:rPr lang="sk-SK" sz="1200" b="1"/>
                        <a:t>%</a:t>
                      </a:r>
                      <a:r>
                        <a:rPr lang="sk-SK" sz="1200" baseline="0"/>
                        <a:t> </a:t>
                      </a:r>
                      <a:r>
                        <a:rPr lang="sk-SK" sz="1200" baseline="0" smtClean="0"/>
                        <a:t>z celkového počtu detí za daný rok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</a:t>
                      </a:r>
                    </a:p>
                    <a:p>
                      <a:endParaRPr lang="sk-SK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splnenie podmienky </a:t>
                      </a:r>
                      <a:r>
                        <a:rPr kumimoji="0" lang="sk-SK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15%</a:t>
                      </a: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(min = 60*15%=9)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aseline="0" dirty="0" smtClean="0"/>
                        <a:t>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aseline="0" dirty="0" smtClean="0"/>
                        <a:t>(za daný rok je v MŠ 15 detí MRK) &gt;9 </a:t>
                      </a:r>
                      <a:endParaRPr lang="sk-SK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splnenie podmienky </a:t>
                      </a:r>
                      <a:r>
                        <a:rPr kumimoji="0" lang="sk-SK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15%</a:t>
                      </a: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(min = 60*15%=9)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aseline="0" dirty="0" smtClean="0"/>
                        <a:t>(za daný rok je v MŠ 13 detí MRK) &gt;9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2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splnenie podmienky </a:t>
                      </a:r>
                      <a:r>
                        <a:rPr kumimoji="0" lang="sk-SK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15%</a:t>
                      </a: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(min = </a:t>
                      </a:r>
                      <a:r>
                        <a:rPr kumimoji="0" lang="sk-SK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55</a:t>
                      </a: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*15%=8,25=9)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aseline="0" dirty="0"/>
                        <a:t>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aseline="0" dirty="0" smtClean="0"/>
                        <a:t>(za daný rok je v MŠ 23 detí MRK) &gt;9</a:t>
                      </a:r>
                      <a:endParaRPr lang="sk-SK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splnenie podmienky </a:t>
                      </a:r>
                      <a:r>
                        <a:rPr kumimoji="0" lang="sk-SK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15%</a:t>
                      </a: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(min = </a:t>
                      </a:r>
                      <a:r>
                        <a:rPr kumimoji="0" lang="sk-SK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</a:rPr>
                        <a:t>58</a:t>
                      </a: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*15%=8,7=9)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 smtClean="0"/>
                        <a:t>22</a:t>
                      </a:r>
                      <a:endParaRPr lang="sk-SK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aseline="0" dirty="0" smtClean="0"/>
                        <a:t>(za daný rok je v MŠ 22 detí MRK) &gt;9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splnenie podmienky </a:t>
                      </a:r>
                      <a:r>
                        <a:rPr kumimoji="0" lang="sk-SK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15%</a:t>
                      </a:r>
                      <a:r>
                        <a:rPr kumimoji="0" lang="sk-SK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(min = 60*15%=9)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aseline="0" dirty="0" smtClean="0"/>
                        <a:t>83</a:t>
                      </a:r>
                      <a:endParaRPr lang="sk-SK" sz="140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aseline="0" dirty="0" smtClean="0"/>
                        <a:t>10+15+13+23+22=87</a:t>
                      </a:r>
                      <a:endParaRPr lang="sk-SK" sz="120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 smtClean="0"/>
                        <a:t>83&gt;</a:t>
                      </a:r>
                      <a:r>
                        <a:rPr lang="sk-SK" sz="1200" b="1" dirty="0" smtClean="0">
                          <a:solidFill>
                            <a:srgbClr val="FF0000"/>
                          </a:solidFill>
                        </a:rPr>
                        <a:t>74</a:t>
                      </a:r>
                      <a:r>
                        <a:rPr lang="sk-SK" sz="1200" dirty="0" smtClean="0"/>
                        <a:t> podmienka 25% splnená</a:t>
                      </a:r>
                      <a:endParaRPr lang="sk-SK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463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/>
                        <a:t>Sledovaný údaj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/>
                        <a:t>D0313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/>
                        <a:t>(zahŕňa</a:t>
                      </a:r>
                      <a:r>
                        <a:rPr lang="sk-SK" sz="1200" baseline="0" dirty="0"/>
                        <a:t> všetky deti)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/>
                        <a:t>80</a:t>
                      </a:r>
                      <a:r>
                        <a:rPr lang="sk-SK" sz="1400" baseline="0" dirty="0"/>
                        <a:t> </a:t>
                      </a:r>
                      <a:endParaRPr lang="sk-SK" sz="1400" baseline="0" dirty="0" smtClean="0"/>
                    </a:p>
                    <a:p>
                      <a:r>
                        <a:rPr lang="sk-SK" sz="1200" baseline="0" dirty="0" smtClean="0"/>
                        <a:t>(20 nových detí v danom roku prišlo</a:t>
                      </a:r>
                      <a:r>
                        <a:rPr lang="sk-SK" sz="1200" baseline="0" dirty="0"/>
                        <a:t>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/>
                        <a:t>100 </a:t>
                      </a:r>
                      <a:endParaRPr lang="sk-SK" sz="1400" dirty="0" smtClean="0"/>
                    </a:p>
                    <a:p>
                      <a:r>
                        <a:rPr lang="sk-SK" sz="1200" baseline="0" dirty="0" smtClean="0"/>
                        <a:t>(20 nových detí v danom roku prišlo)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 smtClean="0"/>
                        <a:t>115 </a:t>
                      </a:r>
                    </a:p>
                    <a:p>
                      <a:r>
                        <a:rPr lang="sk-SK" sz="1200" baseline="0" dirty="0" smtClean="0"/>
                        <a:t>(15 nových detí v danom roku prišlo)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 smtClean="0"/>
                        <a:t>130 </a:t>
                      </a:r>
                    </a:p>
                    <a:p>
                      <a:r>
                        <a:rPr lang="sk-SK" sz="1200" baseline="0" dirty="0" smtClean="0"/>
                        <a:t>(15 nových detí v danom roku prišlo)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 smtClean="0"/>
                        <a:t>130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 smtClean="0"/>
                        <a:t>80+20+15+15</a:t>
                      </a:r>
                      <a:endParaRPr lang="sk-SK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6562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255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Ďalšie podmienky poskytnutia príspevku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u="sng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Sociálny aspekt vo verejnom obstarávaní (zmluvná povinnosť): 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realizáciou projektu sa musia vytvoriť pri realizácií stavebných </a:t>
            </a:r>
            <a:r>
              <a:rPr lang="sk-SK" sz="2000" dirty="0" smtClean="0"/>
              <a:t>prác min.2 </a:t>
            </a:r>
            <a:r>
              <a:rPr lang="sk-SK" sz="2000" dirty="0"/>
              <a:t>pracovné miesta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Zamestnané osoby musia spĺňať </a:t>
            </a:r>
            <a:r>
              <a:rPr lang="sk-SK" sz="2000" b="1" dirty="0"/>
              <a:t>podmienky</a:t>
            </a:r>
            <a:r>
              <a:rPr lang="sk-SK" sz="2000" dirty="0"/>
              <a:t>:</a:t>
            </a:r>
          </a:p>
          <a:p>
            <a:pPr marL="882396" lvl="1" indent="-3429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sz="1600" dirty="0"/>
              <a:t>nezamestnaná osoba s dôrazom na dlhodobo nezamestnanú (nezamestnaný = min.60 dní počas 24 mesiacov), </a:t>
            </a:r>
          </a:p>
          <a:p>
            <a:pPr marL="882396" lvl="1" indent="-3429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sz="1600" dirty="0"/>
              <a:t>osoba z MRK, </a:t>
            </a:r>
          </a:p>
          <a:p>
            <a:pPr marL="882396" lvl="1" indent="-3429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sz="1600" dirty="0"/>
              <a:t>zamestnaná osoba musí byť </a:t>
            </a:r>
            <a:r>
              <a:rPr lang="sk-SK" sz="1600" dirty="0" smtClean="0"/>
              <a:t>min. 50</a:t>
            </a:r>
            <a:r>
              <a:rPr lang="sk-SK" sz="1600" dirty="0"/>
              <a:t>% času stavebných prác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Nedodržanie zmluvnej povinnosti = </a:t>
            </a:r>
            <a:r>
              <a:rPr lang="sk-SK" sz="2000" b="1" dirty="0"/>
              <a:t>zmluvná pokuta </a:t>
            </a:r>
            <a:r>
              <a:rPr lang="sk-SK" sz="2000" dirty="0"/>
              <a:t>= za každý mesiac nesplnenia zmluvnej podmienky je pokuta v sume celkovej ceny práce osoby s minimálnou cenou práce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Zmluvná pokuta musí byť aj vo </a:t>
            </a:r>
            <a:r>
              <a:rPr lang="sk-SK" sz="2000" b="1" dirty="0"/>
              <a:t>vzťahu prijímateľ - dodávateľ</a:t>
            </a:r>
          </a:p>
        </p:txBody>
      </p:sp>
    </p:spTree>
    <p:extLst>
      <p:ext uri="{BB962C8B-B14F-4D97-AF65-F5344CB8AC3E}">
        <p14:creationId xmlns:p14="http://schemas.microsoft.com/office/powerpoint/2010/main" val="3697827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360040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Aktivity a </a:t>
            </a:r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benchmarky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na stavebné práce</a:t>
            </a:r>
          </a:p>
          <a:p>
            <a:pPr marL="457200" lvl="1" indent="0">
              <a:buNone/>
            </a:pPr>
            <a:endParaRPr lang="sk-SK" sz="2000" dirty="0"/>
          </a:p>
          <a:p>
            <a:pPr marL="539496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sz="2000" dirty="0"/>
              <a:t>Výstavba predškolských zariadení v obciach s prítomnosťou MRK</a:t>
            </a:r>
          </a:p>
          <a:p>
            <a:pPr marL="939546" lvl="1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1600" dirty="0"/>
              <a:t>Nová budova + zriadenie MŠ</a:t>
            </a:r>
          </a:p>
          <a:p>
            <a:pPr marL="939546" lvl="1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1600" dirty="0"/>
              <a:t>Nová budova + rozšírenie/presun kapacít MŠ</a:t>
            </a:r>
          </a:p>
          <a:p>
            <a:pPr marL="539496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sz="2000" dirty="0"/>
              <a:t>Rekonštrukcia predškolských zariadení </a:t>
            </a:r>
            <a:r>
              <a:rPr lang="sk-SK" sz="2000" b="1" dirty="0"/>
              <a:t>s dôrazom na rozšírenie kapacity</a:t>
            </a:r>
            <a:r>
              <a:rPr lang="sk-SK" sz="2000" dirty="0"/>
              <a:t> v obciach s prítomnosťou MRK</a:t>
            </a:r>
          </a:p>
          <a:p>
            <a:pPr marL="939546" lvl="1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1600" dirty="0"/>
              <a:t>Rekonštrukcia MŠ + rozšírenie MŠ</a:t>
            </a:r>
          </a:p>
          <a:p>
            <a:pPr marL="939546" lvl="1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1600" dirty="0"/>
              <a:t>Rekonštrukcia inej budovy + rozšírenie/presun kapacít MŠ</a:t>
            </a:r>
          </a:p>
          <a:p>
            <a:pPr marL="939546" lvl="1" indent="-45720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1600" dirty="0"/>
              <a:t>Rekonštrukcia inej budovy + zriadenie MŠ</a:t>
            </a:r>
          </a:p>
          <a:p>
            <a:pPr marL="939546" lvl="1" indent="-45720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sk-SK" sz="16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131282"/>
              </p:ext>
            </p:extLst>
          </p:nvPr>
        </p:nvGraphicFramePr>
        <p:xfrm>
          <a:off x="1529172" y="3862084"/>
          <a:ext cx="60960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>
                  <a:extLst>
                    <a:ext uri="{9D8B030D-6E8A-4147-A177-3AD203B41FA5}">
                      <a16:colId xmlns="" xmlns:a16="http://schemas.microsoft.com/office/drawing/2014/main" val="804095292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757395343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90327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Benchmark</a:t>
                      </a:r>
                      <a:r>
                        <a:rPr lang="sk-SK" dirty="0"/>
                        <a:t>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Finančný limit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4948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Existujúca kapacita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</a:t>
                      </a:r>
                      <a:r>
                        <a:rPr lang="sk-SK" baseline="0" dirty="0"/>
                        <a:t> 700/dieťa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</a:t>
                      </a:r>
                      <a:r>
                        <a:rPr lang="sk-SK" baseline="0" dirty="0"/>
                        <a:t> 900/dieťa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071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Nová</a:t>
                      </a:r>
                      <a:r>
                        <a:rPr lang="sk-SK" baseline="0" dirty="0"/>
                        <a:t> kapacita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8 950/dieťa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9 500/dieťa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85636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Modulová</a:t>
                      </a:r>
                      <a:r>
                        <a:rPr lang="sk-SK" baseline="0" dirty="0"/>
                        <a:t> MŠ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2 700/dieťa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/>
                        <a:t>2</a:t>
                      </a:r>
                      <a:r>
                        <a:rPr lang="sk-SK" baseline="0" dirty="0"/>
                        <a:t> 900/dieťa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852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89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Ďalšie oprávnené výdavky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2000" b="1" dirty="0"/>
              <a:t>Priame výdavky: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Interiérové a exteriérové vybavenie </a:t>
            </a:r>
            <a:r>
              <a:rPr lang="sk-SK" sz="2000" dirty="0" smtClean="0"/>
              <a:t>(max.30</a:t>
            </a:r>
            <a:r>
              <a:rPr lang="sk-SK" sz="2000" dirty="0"/>
              <a:t>% COV na stavebné práce)</a:t>
            </a:r>
          </a:p>
          <a:p>
            <a:pPr marL="0" indent="0">
              <a:buNone/>
            </a:pPr>
            <a:r>
              <a:rPr lang="sk-SK" sz="2000" u="sng" dirty="0">
                <a:solidFill>
                  <a:srgbClr val="FF0000"/>
                </a:solidFill>
              </a:rPr>
              <a:t>Príklad:</a:t>
            </a:r>
            <a:r>
              <a:rPr lang="sk-SK" sz="2000" dirty="0">
                <a:solidFill>
                  <a:srgbClr val="FF0000"/>
                </a:solidFill>
              </a:rPr>
              <a:t>  COV na stavebné práce = 300 000,- EUR</a:t>
            </a:r>
          </a:p>
          <a:p>
            <a:pPr marL="0" indent="0">
              <a:buNone/>
            </a:pPr>
            <a:r>
              <a:rPr lang="sk-SK" sz="2000" dirty="0">
                <a:solidFill>
                  <a:srgbClr val="FF0000"/>
                </a:solidFill>
              </a:rPr>
              <a:t>	Vybavenie 300 000 x 0,30 = max. 90 000,- EUR</a:t>
            </a:r>
          </a:p>
          <a:p>
            <a:r>
              <a:rPr lang="sk-SK" sz="2000" dirty="0"/>
              <a:t>Rezerva na nepredvídané výdavky súvisiace so stavebnými prácami (2,5% zo stavebných prác)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Stavebný dozor (1,10% – 1,50% zo stavebných prác)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Prípravná a projektová dokumentácie  (2,11% – 3,30% zo stavebných prác)</a:t>
            </a:r>
          </a:p>
          <a:p>
            <a:pPr marL="0" indent="0">
              <a:buNone/>
            </a:pPr>
            <a:r>
              <a:rPr lang="sk-SK" sz="2000" b="1" dirty="0"/>
              <a:t>Nepriame výdavky: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/>
              <a:t>Realizácia procesu VO (0,20% - 0,50% z priamych výdavkov)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/>
              <a:t>Externý manažment (1,20% - 2,40% z priamych výdavkov)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/>
              <a:t>Interný manažment (10,30 – 13,93 €/hod, max. 2 424,13€/hod CCP)</a:t>
            </a: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Zoznam povinných príloh </a:t>
            </a:r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Plnomocenstvo/Potvrdenie o vzniku a práv. forme žiadateľa – neziskový sektor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2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Výpis z registra trestov </a:t>
            </a:r>
            <a:r>
              <a:rPr lang="sk-SK" sz="1600" dirty="0"/>
              <a:t>(ak relevantné) </a:t>
            </a:r>
            <a:r>
              <a:rPr lang="sk-SK" sz="1600" dirty="0" smtClean="0">
                <a:solidFill>
                  <a:srgbClr val="FF0000"/>
                </a:solidFill>
              </a:rPr>
              <a:t>(</a:t>
            </a:r>
            <a:r>
              <a:rPr lang="sk-SK" sz="1600" dirty="0">
                <a:solidFill>
                  <a:srgbClr val="FF0000"/>
                </a:solidFill>
              </a:rPr>
              <a:t>dokument súhlasu)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3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Ukazovatele finančnej  situácie </a:t>
            </a:r>
            <a:r>
              <a:rPr lang="sk-SK" sz="1600" dirty="0"/>
              <a:t>(formulár)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4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Doklad o finančnej spôsobilosti (Uznesenie zastupiteľstva – obce / výpis z účtu – neziskový sektor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5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Uznesenie zastupiteľstva o schválení PRO a ÚPD/ </a:t>
            </a:r>
            <a:r>
              <a:rPr lang="sk-SK" sz="2000" dirty="0" err="1" smtClean="0"/>
              <a:t>irl</a:t>
            </a:r>
            <a:r>
              <a:rPr lang="sk-SK" sz="2000" dirty="0" smtClean="0"/>
              <a:t>. </a:t>
            </a:r>
            <a:r>
              <a:rPr lang="sk-SK" sz="2000" dirty="0"/>
              <a:t>pre </a:t>
            </a:r>
            <a:r>
              <a:rPr lang="sk-SK" sz="2000" dirty="0" smtClean="0"/>
              <a:t>neziskový sektor</a:t>
            </a:r>
            <a:endParaRPr lang="sk-SK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6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Špecifikácia OV a spôsob ich stanovenia </a:t>
            </a:r>
            <a:r>
              <a:rPr lang="sk-SK" sz="1600" dirty="0"/>
              <a:t>(</a:t>
            </a:r>
            <a:r>
              <a:rPr lang="sk-SK" sz="1600" dirty="0" err="1"/>
              <a:t>excel</a:t>
            </a:r>
            <a:r>
              <a:rPr lang="sk-SK" sz="1600" dirty="0"/>
              <a:t> formulár)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7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PD stavby, vrátane </a:t>
            </a:r>
            <a:r>
              <a:rPr lang="sk-SK" sz="2000" dirty="0" err="1"/>
              <a:t>položkového</a:t>
            </a:r>
            <a:r>
              <a:rPr lang="sk-SK" sz="2000" dirty="0"/>
              <a:t> rozpočtu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8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Povolenie na realizáciu projektu vydané príslušným 		          povoľovacím orgánom 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16009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9"/>
            <a:ext cx="8291264" cy="430649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Zoznam povinných príloh </a:t>
            </a:r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9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Dokumenty preukazujúce vysporiadanie majetkovo – 	                          právnych vzťahov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10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Vyjadrenie príslušného orgánu z procesu 	   		            posudzovania vplyvov na životné prostredie (EIA)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11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Dokument preukazujúci súlad s požiadavkami v oblasti 		           dopadu plánov a projektov na územia sústavy NATURA  	                           2000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12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Finančná analýza </a:t>
            </a:r>
            <a:r>
              <a:rPr lang="sk-SK" sz="1600" dirty="0"/>
              <a:t>(ak relevantné) (formulár)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13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Test podniku v ťažkostiach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14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Preukázanie financovania subjektu </a:t>
            </a:r>
            <a:r>
              <a:rPr lang="sk-SK" sz="1600" dirty="0"/>
              <a:t>(ak relevantné)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2000" dirty="0"/>
          </a:p>
          <a:p>
            <a:pPr marL="0" indent="0">
              <a:buNone/>
            </a:pPr>
            <a:r>
              <a:rPr lang="sk-SK" sz="2000" dirty="0"/>
              <a:t>Všetky prílohy </a:t>
            </a:r>
            <a:r>
              <a:rPr lang="sk-SK" sz="2000" dirty="0" err="1"/>
              <a:t>ŽoNFP</a:t>
            </a:r>
            <a:r>
              <a:rPr lang="sk-SK" sz="2000" dirty="0"/>
              <a:t> sa predkladajú elektronicky cez ITMS2014+ </a:t>
            </a:r>
            <a:r>
              <a:rPr lang="sk-SK" sz="1600" dirty="0"/>
              <a:t>(okrem príloh, ktoré z technických príčin nie je takto možné predložiť a </a:t>
            </a:r>
            <a:r>
              <a:rPr lang="sk-SK" sz="1600" dirty="0">
                <a:solidFill>
                  <a:srgbClr val="FF0000"/>
                </a:solidFill>
              </a:rPr>
              <a:t>okrem </a:t>
            </a:r>
            <a:r>
              <a:rPr lang="sk-SK" sz="1600" b="1" dirty="0">
                <a:solidFill>
                  <a:srgbClr val="FF0000"/>
                </a:solidFill>
              </a:rPr>
              <a:t>Prílohy č. 7 </a:t>
            </a:r>
            <a:r>
              <a:rPr lang="sk-SK" sz="1600" b="1" dirty="0" err="1">
                <a:solidFill>
                  <a:srgbClr val="FF0000"/>
                </a:solidFill>
              </a:rPr>
              <a:t>ŽoNFP</a:t>
            </a:r>
            <a:r>
              <a:rPr lang="sk-SK" sz="1600" b="1" dirty="0">
                <a:solidFill>
                  <a:srgbClr val="FF0000"/>
                </a:solidFill>
              </a:rPr>
              <a:t>: </a:t>
            </a:r>
            <a:r>
              <a:rPr lang="sk-SK" sz="1600" dirty="0">
                <a:solidFill>
                  <a:srgbClr val="FF0000"/>
                </a:solidFill>
              </a:rPr>
              <a:t>PD stavby, vrátane </a:t>
            </a:r>
            <a:r>
              <a:rPr lang="sk-SK" sz="1600" dirty="0" err="1">
                <a:solidFill>
                  <a:srgbClr val="FF0000"/>
                </a:solidFill>
              </a:rPr>
              <a:t>položkového</a:t>
            </a:r>
            <a:r>
              <a:rPr lang="sk-SK" sz="1600" dirty="0">
                <a:solidFill>
                  <a:srgbClr val="FF0000"/>
                </a:solidFill>
              </a:rPr>
              <a:t> rozpočtu</a:t>
            </a:r>
            <a:r>
              <a:rPr lang="sk-SK" sz="1600" dirty="0"/>
              <a:t>– listinne )</a:t>
            </a:r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487650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Národný projekt „</a:t>
            </a:r>
            <a:r>
              <a:rPr lang="sk-SK" sz="2000" b="1" dirty="0" err="1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predprimárne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vzdelávanie“ – NP PRIM</a:t>
            </a:r>
            <a:endParaRPr lang="sk-SK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Oprávnený prijímateľ: </a:t>
            </a:r>
            <a:r>
              <a:rPr lang="sk-SK" sz="2000" dirty="0"/>
              <a:t>Úrad splnomocnenca vlády SR pre rómske komunity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Oprávnené obce: </a:t>
            </a:r>
            <a:r>
              <a:rPr lang="sk-SK" sz="2000" dirty="0"/>
              <a:t>150 obcí z Atlasu 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Otvorená výzva:  </a:t>
            </a:r>
            <a:r>
              <a:rPr lang="sk-SK" sz="2000" dirty="0"/>
              <a:t>v súčasnosti zapojených cca </a:t>
            </a:r>
            <a:r>
              <a:rPr lang="sk-SK" sz="2000" dirty="0" smtClean="0"/>
              <a:t>112 </a:t>
            </a:r>
            <a:r>
              <a:rPr lang="sk-SK" sz="2000" dirty="0"/>
              <a:t>obcí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Doba realizácie: </a:t>
            </a:r>
            <a:r>
              <a:rPr lang="sk-SK" sz="2000" dirty="0"/>
              <a:t>31.10.2020 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2000" dirty="0"/>
          </a:p>
          <a:p>
            <a:pPr marL="0" indent="0">
              <a:buNone/>
            </a:pPr>
            <a:r>
              <a:rPr lang="sk-SK" sz="2000" dirty="0"/>
              <a:t>Je možné </a:t>
            </a:r>
            <a:r>
              <a:rPr lang="sk-SK" sz="2000" dirty="0" smtClean="0"/>
              <a:t>financovať </a:t>
            </a:r>
            <a:r>
              <a:rPr lang="sk-SK" sz="2000" dirty="0" err="1"/>
              <a:t>inkluzívny</a:t>
            </a:r>
            <a:r>
              <a:rPr lang="sk-SK" sz="2000" dirty="0"/>
              <a:t> tím: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Asistent učiteľa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Odborný zamestnanec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Koordinátor </a:t>
            </a:r>
            <a:r>
              <a:rPr lang="sk-SK" sz="2000" b="1" dirty="0" err="1"/>
              <a:t>inkluzívneho</a:t>
            </a:r>
            <a:r>
              <a:rPr lang="sk-SK" sz="2000" b="1" dirty="0"/>
              <a:t> vzdelávania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317419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Dôležité odkazy</a:t>
            </a:r>
            <a:endParaRPr lang="sk-SK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 algn="just"/>
            <a:r>
              <a:rPr lang="sk-SK" sz="2000" b="1" dirty="0">
                <a:hlinkClick r:id="rId3"/>
              </a:rPr>
              <a:t>https://www.partnerskadohoda.gov.sk/302-sk/usmernenia-a-manualy/</a:t>
            </a:r>
            <a:r>
              <a:rPr lang="sk-SK" sz="2000" b="1" dirty="0"/>
              <a:t> Usmernenie CKO č. 7 verzia.1 Evidovanie verejného obstarávania v systéme ITMS2014+</a:t>
            </a:r>
          </a:p>
          <a:p>
            <a:pPr algn="just"/>
            <a:endParaRPr lang="sk-SK" sz="2000" b="1" dirty="0">
              <a:hlinkClick r:id="rId4"/>
            </a:endParaRPr>
          </a:p>
          <a:p>
            <a:pPr algn="just"/>
            <a:r>
              <a:rPr lang="sk-SK" sz="2000" b="1" dirty="0">
                <a:hlinkClick r:id="rId4"/>
              </a:rPr>
              <a:t>http://www.minv.sk/?casto-kladene-otazky-faq</a:t>
            </a:r>
            <a:endParaRPr lang="sk-SK" sz="2000" b="1" dirty="0"/>
          </a:p>
          <a:p>
            <a:pPr algn="just"/>
            <a:endParaRPr lang="sk-SK" sz="2000" b="1" dirty="0">
              <a:hlinkClick r:id="rId5"/>
            </a:endParaRPr>
          </a:p>
          <a:p>
            <a:pPr algn="just"/>
            <a:r>
              <a:rPr lang="sk-SK" sz="2000" b="1" dirty="0">
                <a:hlinkClick r:id="rId5"/>
              </a:rPr>
              <a:t>http://www.minv.sk/?aktualne-vyzvy-na-predkladanie-ziadosti-o-nenavratny-financny-prispevok&amp;sprava=vyzva-zamerana-na-vystavbu-a-rekonstrukciupredskolskych-zariadeni</a:t>
            </a: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920890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Výzva – informácie</a:t>
            </a: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http://www.minv.sk/?OPLZ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programovania, monitorovania, hodnotenia a metodiky 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matej.mikuska@minv.sk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+421 2 509 45 110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.korec@minv.sk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+421 2 509 45 112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blanka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.fejes@minv.sk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+421 2 509 45 116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lucia.liptakova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+421 2 509 45 114</a:t>
            </a: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ITMS2014+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+421 2 509 45 113</a:t>
            </a:r>
            <a:endParaRPr lang="sk-SK" sz="1800" dirty="0"/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7"/>
              </a:rPr>
              <a:t>jozef.rosko@minv.sk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OPLZ-PO6-SC612-2019-2 (škôlky)</a:t>
            </a: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Dátum vyhlásenia:       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19.12.2019</a:t>
            </a:r>
            <a:r>
              <a:rPr lang="sk-SK" sz="2000" dirty="0"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  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Celková alokácia:          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5 000 000,00 EUR </a:t>
            </a:r>
            <a:r>
              <a:rPr lang="sk-SK" sz="2000" dirty="0">
                <a:ea typeface="Verdana" panose="020B0604030504040204" pitchFamily="34" charset="0"/>
                <a:cs typeface="Arial" pitchFamily="34" charset="0"/>
              </a:rPr>
              <a:t>(EÚ zdroje)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Zásobník projektov:</a:t>
            </a:r>
            <a:r>
              <a:rPr lang="sk-SK" sz="2000" dirty="0"/>
              <a:t>      pozitívne vyhodnotené projekty, neschválené z dôvodu chýbajúcej alokácie, budú môcť byť schválené po uvoľnení finančných prostriedkov a po schválení navýšenia alokácie na výzvu 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081103"/>
              </p:ext>
            </p:extLst>
          </p:nvPr>
        </p:nvGraphicFramePr>
        <p:xfrm>
          <a:off x="431033" y="908720"/>
          <a:ext cx="8712967" cy="3736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Dokument" r:id="rId4" imgW="5907537" imgH="2598638" progId="Word.Document.12">
                  <p:embed/>
                </p:oleObj>
              </mc:Choice>
              <mc:Fallback>
                <p:oleObj name="Dokument" r:id="rId4" imgW="5907537" imgH="259863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1033" y="908720"/>
                        <a:ext cx="8712967" cy="3736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OPLZ-PO6-SC612-2019-2 (škôlky)</a:t>
            </a:r>
            <a:r>
              <a:rPr lang="sk-SK" sz="28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800" dirty="0"/>
              <a:t>  </a:t>
            </a:r>
          </a:p>
          <a:p>
            <a:pPr marL="0" indent="0">
              <a:buNone/>
            </a:pPr>
            <a:r>
              <a:rPr lang="sk-SK" sz="2000" u="sng" dirty="0"/>
              <a:t>Uzavretie 1. kola</a:t>
            </a:r>
            <a:r>
              <a:rPr lang="sk-SK" sz="2000" dirty="0"/>
              <a:t>:     </a:t>
            </a:r>
            <a:r>
              <a:rPr lang="sk-SK" sz="2000" b="1" dirty="0"/>
              <a:t>16.03.2020</a:t>
            </a:r>
          </a:p>
          <a:p>
            <a:pPr marL="0" indent="0">
              <a:buNone/>
            </a:pPr>
            <a:r>
              <a:rPr lang="sk-SK" sz="2000" u="sng" dirty="0"/>
              <a:t>Uzavretie 2. kola</a:t>
            </a:r>
            <a:r>
              <a:rPr lang="sk-SK" sz="2000" dirty="0"/>
              <a:t>:     </a:t>
            </a:r>
            <a:r>
              <a:rPr lang="sk-SK" sz="2000" b="1" dirty="0"/>
              <a:t>06.07.2020</a:t>
            </a:r>
          </a:p>
          <a:p>
            <a:pPr marL="0" indent="0">
              <a:buNone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Zameranie</a:t>
            </a:r>
            <a:r>
              <a:rPr lang="sk-SK" sz="2000" b="1" dirty="0"/>
              <a:t> 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výziev: </a:t>
            </a:r>
            <a:endParaRPr lang="sk-SK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Výstavba predškolských zariadení v obciach s prítomnosťou MRK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Rekonštrukcia predškolských zariadení s dôrazom na rozšírenie kapacity v obciach s prítomnosťou MRK</a:t>
            </a:r>
          </a:p>
          <a:p>
            <a:pPr mar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endParaRPr lang="sk-SK" sz="2000" b="1" dirty="0"/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Oprávnené územie: </a:t>
            </a:r>
            <a:r>
              <a:rPr lang="sk-SK" sz="2000" dirty="0"/>
              <a:t>územie obcí oprávnených žiadateľov (Atlas RK 2013/2019)</a:t>
            </a:r>
          </a:p>
          <a:p>
            <a:pPr marL="0" indent="0">
              <a:buNone/>
            </a:pPr>
            <a:endParaRPr lang="sk-SK" sz="2000" b="1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18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22455" y="252045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OPLZ-PO6-SC612-2019-2 (škôlky)</a:t>
            </a:r>
            <a:r>
              <a:rPr lang="sk-SK" sz="28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/>
              <a:t>Oprávnení žiadatelia: </a:t>
            </a:r>
          </a:p>
          <a:p>
            <a:pPr marL="0" indent="0">
              <a:buNone/>
            </a:pPr>
            <a:r>
              <a:rPr lang="sk-SK" sz="2000" u="sng" dirty="0"/>
              <a:t>Štátny sektor:</a:t>
            </a:r>
          </a:p>
          <a:p>
            <a:r>
              <a:rPr lang="sk-SK" sz="2000" dirty="0"/>
              <a:t>Orgány štátnej správy</a:t>
            </a:r>
          </a:p>
          <a:p>
            <a:pPr marL="0" indent="0">
              <a:buNone/>
            </a:pPr>
            <a:r>
              <a:rPr lang="sk-SK" sz="2000" u="sng" dirty="0"/>
              <a:t>Verejný sektor: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1055 obcí – </a:t>
            </a:r>
            <a:r>
              <a:rPr lang="sk-SK" sz="1800" dirty="0"/>
              <a:t>Atlas rómskych komunít 2013+2019 (bez BA kraja)</a:t>
            </a:r>
          </a:p>
          <a:p>
            <a:pPr marL="0" indent="0">
              <a:buNone/>
            </a:pPr>
            <a:r>
              <a:rPr lang="sk-SK" sz="2000" u="sng" dirty="0" smtClean="0"/>
              <a:t>Neziskový </a:t>
            </a:r>
            <a:r>
              <a:rPr lang="sk-SK" sz="2000" u="sng" dirty="0"/>
              <a:t>sektor: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občianske združenia, neziskové organizácie, </a:t>
            </a:r>
            <a:r>
              <a:rPr lang="sk-SK" sz="2000" dirty="0" smtClean="0"/>
              <a:t>cirkev</a:t>
            </a: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dirty="0"/>
              <a:t>Nenávratný finančný príspevok (NFP):  </a:t>
            </a:r>
            <a:r>
              <a:rPr lang="sk-SK" sz="2400" b="1" dirty="0"/>
              <a:t>95%  </a:t>
            </a:r>
            <a:r>
              <a:rPr lang="sk-SK" sz="2000" dirty="0"/>
              <a:t>Spolufinancovanie:  </a:t>
            </a:r>
            <a:r>
              <a:rPr lang="sk-SK" sz="2400" b="1" dirty="0"/>
              <a:t>5% (0%ŠS)</a:t>
            </a:r>
          </a:p>
          <a:p>
            <a:pPr marL="0" indent="0">
              <a:buNone/>
            </a:pPr>
            <a:r>
              <a:rPr lang="sk-SK" sz="2000" dirty="0"/>
              <a:t>Výška NFP: 	</a:t>
            </a:r>
            <a:r>
              <a:rPr lang="sk-SK" sz="2400" u="sng" dirty="0"/>
              <a:t>MIN</a:t>
            </a:r>
            <a:r>
              <a:rPr lang="sk-SK" sz="2400" dirty="0"/>
              <a:t>.</a:t>
            </a:r>
            <a:r>
              <a:rPr lang="sk-SK" sz="2000" dirty="0"/>
              <a:t> -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nestanovuje sa	</a:t>
            </a:r>
            <a:r>
              <a:rPr lang="sk-SK" sz="2400" u="sng" dirty="0">
                <a:ea typeface="Verdana" panose="020B0604030504040204" pitchFamily="34" charset="0"/>
                <a:cs typeface="Arial" pitchFamily="34" charset="0"/>
              </a:rPr>
              <a:t>MAX.</a:t>
            </a:r>
            <a:r>
              <a:rPr lang="sk-SK" sz="2000" dirty="0"/>
              <a:t> </a:t>
            </a:r>
            <a:r>
              <a:rPr lang="sk-SK" sz="2000" b="1" dirty="0"/>
              <a:t>1,9 mil. EUR (2 mil.€ ŠS)</a:t>
            </a:r>
            <a:endParaRPr lang="sk-SK" sz="9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dirty="0"/>
              <a:t>Celkové oprávnené výdavky (COV): </a:t>
            </a:r>
            <a:r>
              <a:rPr lang="sk-SK" sz="2000" b="1" dirty="0"/>
              <a:t>max. 2 000 000,00 EUR</a:t>
            </a:r>
          </a:p>
          <a:p>
            <a:pPr marL="0" indent="0">
              <a:buNone/>
            </a:pPr>
            <a:endParaRPr lang="sk-SK" sz="2000" b="1" dirty="0"/>
          </a:p>
          <a:p>
            <a:pPr marL="0" indent="0">
              <a:buNone/>
            </a:pPr>
            <a:r>
              <a:rPr lang="sk-SK" sz="2000" dirty="0"/>
              <a:t>Spôsob financovania:</a:t>
            </a:r>
            <a:r>
              <a:rPr lang="sk-SK" sz="2000" b="1" dirty="0"/>
              <a:t> </a:t>
            </a:r>
            <a:r>
              <a:rPr lang="sk-SK" sz="2000" b="1" dirty="0" err="1"/>
              <a:t>predfinancovanie</a:t>
            </a:r>
            <a:r>
              <a:rPr lang="sk-SK" sz="2000" b="1" dirty="0"/>
              <a:t> + refundácia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55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Porovnanie výziev</a:t>
            </a:r>
            <a:endParaRPr lang="sk-SK" sz="2800" dirty="0"/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228360"/>
              </p:ext>
            </p:extLst>
          </p:nvPr>
        </p:nvGraphicFramePr>
        <p:xfrm>
          <a:off x="755576" y="908720"/>
          <a:ext cx="7643192" cy="3810017"/>
        </p:xfrm>
        <a:graphic>
          <a:graphicData uri="http://schemas.openxmlformats.org/drawingml/2006/table">
            <a:tbl>
              <a:tblPr firstRow="1" firstCol="1" bandRow="1"/>
              <a:tblGrid>
                <a:gridCol w="37170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261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4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 2018</a:t>
                      </a: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(stará)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 2019</a:t>
                      </a: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(nová)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2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30%</a:t>
                      </a: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plánovanej kapacity pre deti z MRK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</a:t>
                      </a:r>
                      <a:r>
                        <a:rPr lang="sk-SK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detí z MRK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ročne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</a:t>
                      </a:r>
                      <a:r>
                        <a:rPr lang="sk-SK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25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detí z MRK v priebehu obdobia udržateľnosti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Nastavenie externého manažmentu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hodinovú sadzbu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Nastavenie externého manažmentu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percentuálnu sadzbu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9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Žiadatelia len obce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Žiadatelia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obce + neziskový sektor </a:t>
                      </a:r>
                      <a:r>
                        <a:rPr lang="sk-SK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orgány štátnej správy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5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Rozšírenie kapacít </a:t>
                      </a: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sk-SK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30</a:t>
                      </a: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Rozšírenie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kapacít </a:t>
                      </a:r>
                      <a:r>
                        <a:rPr lang="sk-SK" sz="18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sk-SK" sz="1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20</a:t>
                      </a:r>
                      <a:r>
                        <a:rPr lang="sk-SK" sz="18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5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</a:t>
                      </a:r>
                      <a:r>
                        <a:rPr lang="sk-SK" sz="18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nemala nastavený zásobník projektov</a:t>
                      </a:r>
                      <a:endParaRPr lang="sk-SK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Nastavený zásobník</a:t>
                      </a:r>
                      <a:r>
                        <a:rPr lang="sk-SK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projektov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1161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0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Žiadateľ nesmie: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byť dlžníkom na daniach, zdravotnom a sociálnom poistení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byť v nútenej správe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byť nelegálny zamestnávateľ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štatutár a ani splnomocnená osoba odsúdený za trestný čin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ukončiť fyzickú realizáciu HAP pred predložením </a:t>
            </a:r>
            <a:r>
              <a:rPr lang="sk-SK" sz="2000" dirty="0" err="1"/>
              <a:t>ŽoNFP</a:t>
            </a: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Žiadateľ musí preukázať: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spôsobilosť na spolufinancovanie projektu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schválený Program rozvoja obce a 		   	  	  územnoplánovaciu dokumentáciu, ak relevantné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Žiadateľ musí mať: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vysporiadané majetkovo-právne vzťahy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povolenie na realizáciu stavby, ak relevantné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65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Ďalšie podmienky poskytnutia príspevku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Projekty musia byť: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v súlade so zákonom č. 24/2006 (EIA)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v súlade so zákonom č. 543/2002 (NATURA2000)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v súlade so zákonom č. 555/2005 </a:t>
            </a:r>
            <a:r>
              <a:rPr lang="sk-SK" sz="2000" spc="-100" dirty="0"/>
              <a:t>(Energetická hospodárnosť  budov)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   </a:t>
            </a:r>
            <a:r>
              <a:rPr lang="sk-SK" sz="2000" u="sng" dirty="0"/>
              <a:t>rekonštrukcia</a:t>
            </a:r>
            <a:r>
              <a:rPr lang="sk-SK" sz="2000" dirty="0"/>
              <a:t>: </a:t>
            </a:r>
            <a:r>
              <a:rPr lang="sk-SK" sz="2000" b="1" dirty="0"/>
              <a:t>úspora energie min. 12,5 kWh/(m</a:t>
            </a:r>
            <a:r>
              <a:rPr lang="sk-SK" sz="2000" b="1" baseline="30000" dirty="0"/>
              <a:t>2</a:t>
            </a:r>
            <a:r>
              <a:rPr lang="sk-SK" sz="2000" b="1" dirty="0"/>
              <a:t>.rok)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v súlade s princípmi 3D </a:t>
            </a:r>
            <a:r>
              <a:rPr lang="sk-SK" sz="1600" dirty="0"/>
              <a:t>(</a:t>
            </a:r>
            <a:r>
              <a:rPr lang="sk-SK" sz="1600" dirty="0" err="1"/>
              <a:t>desegregácia</a:t>
            </a:r>
            <a:r>
              <a:rPr lang="sk-SK" sz="1600" dirty="0"/>
              <a:t>, </a:t>
            </a:r>
            <a:r>
              <a:rPr lang="sk-SK" sz="1600" dirty="0" err="1"/>
              <a:t>degetoizácia</a:t>
            </a:r>
            <a:r>
              <a:rPr lang="sk-SK" sz="1600" dirty="0"/>
              <a:t>, </a:t>
            </a:r>
            <a:r>
              <a:rPr lang="sk-SK" sz="1600" dirty="0" err="1"/>
              <a:t>destigmatizácia</a:t>
            </a:r>
            <a:r>
              <a:rPr lang="sk-SK" sz="1600" dirty="0"/>
              <a:t>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	</a:t>
            </a:r>
            <a:r>
              <a:rPr lang="sk-SK" sz="2000" dirty="0"/>
              <a:t>- v súlade s povinnými merateľnými ukazovateľmi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400" u="sng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dirty="0"/>
              <a:t>			</a:t>
            </a: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340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Ďalšie podmienky poskytnutia príspevku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u="sng" dirty="0"/>
              <a:t>Rozšírenie existujúcej MŠ</a:t>
            </a:r>
            <a:r>
              <a:rPr lang="sk-SK" sz="1600" b="1" dirty="0"/>
              <a:t>	</a:t>
            </a: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/>
              <a:t>min. </a:t>
            </a:r>
            <a:r>
              <a:rPr lang="sk-SK" sz="2000" b="1" dirty="0"/>
              <a:t>20% </a:t>
            </a:r>
            <a:r>
              <a:rPr lang="sk-SK" sz="2000" dirty="0"/>
              <a:t>nárast </a:t>
            </a:r>
            <a:r>
              <a:rPr lang="sk-SK" sz="2000" b="1" dirty="0"/>
              <a:t>pôvodnej </a:t>
            </a:r>
            <a:r>
              <a:rPr lang="sk-SK" sz="2000" dirty="0"/>
              <a:t>kapacity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dirty="0"/>
              <a:t>Príklad: v súčasnosti mám MŠ s kapacitou 50 </a:t>
            </a:r>
            <a:r>
              <a:rPr lang="sk-SK" sz="2000" dirty="0" smtClean="0"/>
              <a:t>miest, </a:t>
            </a:r>
            <a:r>
              <a:rPr lang="sk-SK" sz="2000" dirty="0"/>
              <a:t>realizáciou projektu musím mať kapacitu 60 </a:t>
            </a:r>
            <a:r>
              <a:rPr lang="sk-SK" sz="2000" dirty="0" smtClean="0"/>
              <a:t>miest.</a:t>
            </a:r>
            <a:endParaRPr lang="sk-SK" sz="20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Príklad: </a:t>
            </a:r>
            <a:r>
              <a:rPr lang="sk-SK" sz="2000" dirty="0"/>
              <a:t>ak staviam novú MŠ a presúvam deti do tej novej MŠ – pôvodná MŠ 50 </a:t>
            </a:r>
            <a:r>
              <a:rPr lang="sk-SK" sz="2000" dirty="0" smtClean="0"/>
              <a:t>miest, </a:t>
            </a:r>
            <a:r>
              <a:rPr lang="sk-SK" sz="2000" dirty="0"/>
              <a:t>výstavbou musí vzniknúť MŠ s kapacitou 60 </a:t>
            </a:r>
            <a:r>
              <a:rPr lang="sk-SK" sz="2000" dirty="0" smtClean="0"/>
              <a:t>miest.</a:t>
            </a:r>
            <a:endParaRPr lang="sk-SK" sz="20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u="sng" dirty="0"/>
              <a:t>Obdobie udržateľnosti – 5 rokov po ukončení projektu</a:t>
            </a:r>
            <a:r>
              <a:rPr lang="sk-SK" sz="2000" dirty="0"/>
              <a:t>		</a:t>
            </a:r>
            <a:endParaRPr lang="sk-SK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/>
              <a:t>min. </a:t>
            </a:r>
            <a:r>
              <a:rPr lang="sk-SK" sz="2000" b="1" dirty="0"/>
              <a:t>15% detí z MRK </a:t>
            </a:r>
            <a:r>
              <a:rPr lang="sk-SK" sz="2000" dirty="0"/>
              <a:t>zo všetkých detí, ktoré navštevujú MŠ za každý sledovaný rok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/>
              <a:t>min. </a:t>
            </a:r>
            <a:r>
              <a:rPr lang="sk-SK" sz="2000" b="1" dirty="0"/>
              <a:t>25% detí z MRK </a:t>
            </a:r>
            <a:r>
              <a:rPr lang="sk-SK" sz="2000" dirty="0"/>
              <a:t>zo všetkých detí, ktoré navštevovali MŠ počas 5 rokov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Počet </a:t>
            </a:r>
            <a:r>
              <a:rPr lang="sk-SK" sz="2000" b="1" dirty="0"/>
              <a:t>detí z MRK</a:t>
            </a:r>
            <a:r>
              <a:rPr lang="sk-SK" sz="2000" dirty="0"/>
              <a:t>, ktoré navštevujú MŠ (P0716) musí byť </a:t>
            </a:r>
            <a:r>
              <a:rPr lang="sk-SK" sz="2000" dirty="0" smtClean="0"/>
              <a:t>nastavený minimálne na </a:t>
            </a:r>
            <a:r>
              <a:rPr lang="sk-SK" sz="2000" dirty="0"/>
              <a:t>hodnotu, ktorá je rovná alebo vyššia ako </a:t>
            </a:r>
            <a:r>
              <a:rPr lang="sk-SK" sz="2000" b="1" dirty="0"/>
              <a:t>30% </a:t>
            </a:r>
            <a:r>
              <a:rPr lang="sk-SK" sz="2000" dirty="0"/>
              <a:t>z plánovanej hodnoty </a:t>
            </a:r>
            <a:r>
              <a:rPr lang="sk-SK" sz="2000" dirty="0" smtClean="0"/>
              <a:t>ukazovateľa „</a:t>
            </a:r>
            <a:r>
              <a:rPr lang="sk-SK" sz="2000" i="1" dirty="0" smtClean="0"/>
              <a:t>Kapacita </a:t>
            </a:r>
            <a:r>
              <a:rPr lang="sk-SK" sz="2000" i="1" dirty="0"/>
              <a:t>podporenej školskej infraštruktúry </a:t>
            </a:r>
            <a:r>
              <a:rPr lang="sk-SK" sz="2000" i="1" dirty="0" smtClean="0"/>
              <a:t>MŠ</a:t>
            </a:r>
            <a:r>
              <a:rPr lang="sk-SK" sz="2000" dirty="0" smtClean="0"/>
              <a:t>“ </a:t>
            </a:r>
            <a:r>
              <a:rPr lang="sk-SK" sz="2000" dirty="0"/>
              <a:t>uvedenej v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(z celkovej plánovanej kapacity).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46972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31540" y="233872"/>
            <a:ext cx="853294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Príklad výpočtu MU a jeho sledovanie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u="sng" dirty="0"/>
              <a:t>Príklad pre uvedenie ukazovateľov (súčasná kapacita MŠ = 50, nová kapacita 60)</a:t>
            </a: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u="sng" dirty="0"/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u="sng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  <a:endParaRPr lang="sk-SK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62209"/>
              </p:ext>
            </p:extLst>
          </p:nvPr>
        </p:nvGraphicFramePr>
        <p:xfrm>
          <a:off x="655028" y="1916832"/>
          <a:ext cx="8003232" cy="12547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60666">
                  <a:extLst>
                    <a:ext uri="{9D8B030D-6E8A-4147-A177-3AD203B41FA5}">
                      <a16:colId xmlns="" xmlns:a16="http://schemas.microsoft.com/office/drawing/2014/main" val="2881751448"/>
                    </a:ext>
                  </a:extLst>
                </a:gridCol>
                <a:gridCol w="4442566">
                  <a:extLst>
                    <a:ext uri="{9D8B030D-6E8A-4147-A177-3AD203B41FA5}">
                      <a16:colId xmlns="" xmlns:a16="http://schemas.microsoft.com/office/drawing/2014/main" val="430552871"/>
                    </a:ext>
                  </a:extLst>
                </a:gridCol>
              </a:tblGrid>
              <a:tr h="736599">
                <a:tc>
                  <a:txBody>
                    <a:bodyPr/>
                    <a:lstStyle/>
                    <a:p>
                      <a:r>
                        <a:rPr lang="sk-SK" sz="1400" dirty="0"/>
                        <a:t>Cieľová</a:t>
                      </a:r>
                      <a:r>
                        <a:rPr lang="sk-SK" sz="1400" baseline="0" dirty="0"/>
                        <a:t> hodnota ukazovateľa P0067 (kapacita MŠ)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/>
                        <a:t>Cieľová</a:t>
                      </a:r>
                      <a:r>
                        <a:rPr lang="sk-SK" sz="1400" baseline="0" dirty="0"/>
                        <a:t> hodnota ukazovateľa P0716 (počet detí MRK)</a:t>
                      </a:r>
                      <a:endParaRPr lang="sk-SK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2363497"/>
                  </a:ext>
                </a:extLst>
              </a:tr>
              <a:tr h="203592">
                <a:tc>
                  <a:txBody>
                    <a:bodyPr/>
                    <a:lstStyle/>
                    <a:p>
                      <a:r>
                        <a:rPr lang="sk-SK" sz="1400" b="1" dirty="0"/>
                        <a:t>60</a:t>
                      </a:r>
                      <a:r>
                        <a:rPr lang="sk-SK" sz="1400" dirty="0"/>
                        <a:t> </a:t>
                      </a:r>
                      <a:r>
                        <a:rPr lang="sk-SK" sz="1400" dirty="0" smtClean="0"/>
                        <a:t>(pôvodná</a:t>
                      </a:r>
                      <a:r>
                        <a:rPr lang="sk-SK" sz="1400" baseline="0" dirty="0" smtClean="0"/>
                        <a:t> kapacita 50 </a:t>
                      </a:r>
                      <a:r>
                        <a:rPr lang="sk-SK" sz="1400" baseline="0" dirty="0"/>
                        <a:t>+ 20%)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dirty="0"/>
                        <a:t>18</a:t>
                      </a:r>
                      <a:r>
                        <a:rPr lang="sk-SK" sz="1400" baseline="0" dirty="0"/>
                        <a:t> </a:t>
                      </a:r>
                      <a:r>
                        <a:rPr lang="sk-SK" sz="1400" baseline="0" dirty="0" smtClean="0"/>
                        <a:t>(min.30</a:t>
                      </a:r>
                      <a:r>
                        <a:rPr lang="sk-SK" sz="1400" baseline="0" dirty="0"/>
                        <a:t>% z novej kapacity MŠ = 60)</a:t>
                      </a:r>
                      <a:endParaRPr lang="sk-SK" sz="1400" dirty="0"/>
                    </a:p>
                    <a:p>
                      <a:endParaRPr lang="sk-SK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6162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79391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5080</TotalTime>
  <Words>999</Words>
  <Application>Microsoft Office PowerPoint</Application>
  <PresentationFormat>Prezentácia na obrazovke (4:3)</PresentationFormat>
  <Paragraphs>334</Paragraphs>
  <Slides>18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WenQuanYi Zen Hei</vt:lpstr>
      <vt:lpstr>Wingdings</vt:lpstr>
      <vt:lpstr>Motív Office</vt:lpstr>
      <vt:lpstr>1_Motív Office</vt:lpstr>
      <vt:lpstr>Dokument</vt:lpstr>
      <vt:lpstr>OPERAČNÝ PROGRAM  ĽUDSKÉ ZDROJE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metodika2 </cp:lastModifiedBy>
  <cp:revision>293</cp:revision>
  <cp:lastPrinted>2020-02-20T09:53:33Z</cp:lastPrinted>
  <dcterms:created xsi:type="dcterms:W3CDTF">2015-06-03T20:40:01Z</dcterms:created>
  <dcterms:modified xsi:type="dcterms:W3CDTF">2020-02-20T13:33:09Z</dcterms:modified>
</cp:coreProperties>
</file>